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365" r:id="rId3"/>
    <p:sldId id="3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68" r:id="rId17"/>
    <p:sldId id="269" r:id="rId18"/>
    <p:sldId id="270" r:id="rId19"/>
  </p:sldIdLst>
  <p:sldSz cx="18288000" cy="10287000"/>
  <p:notesSz cx="6858000" cy="9144000"/>
  <p:embeddedFontLst>
    <p:embeddedFont>
      <p:font typeface="Arimo Bold" panose="020B0704020202020204" pitchFamily="34" charset="0"/>
      <p:regular r:id="rId21"/>
      <p:bold r:id="rId22"/>
    </p:embeddedFont>
    <p:embeddedFont>
      <p:font typeface="BioRhyme" pitchFamily="2" charset="77"/>
      <p:regular r:id="rId23"/>
      <p:bold r:id="rId24"/>
    </p:embeddedFont>
    <p:embeddedFont>
      <p:font typeface="BioRhyme Bold" pitchFamily="2" charset="77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Kollektif" panose="020B0604020101010102" pitchFamily="34" charset="77"/>
      <p:regular r:id="rId30"/>
    </p:embeddedFont>
    <p:embeddedFont>
      <p:font typeface="Kollektif Bold" panose="020B0604020101010102" pitchFamily="34" charset="77"/>
      <p:regular r:id="rId31"/>
      <p:bold r:id="rId32"/>
    </p:embeddedFont>
    <p:embeddedFont>
      <p:font typeface="Kollektif Italics" panose="020B0604020101010102" pitchFamily="34" charset="77"/>
      <p:regular r:id="rId33"/>
      <p:italic r:id="rId34"/>
    </p:embeddedFont>
    <p:embeddedFont>
      <p:font typeface="Muli Regular Bold" pitchFamily="2" charset="77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59" autoAdjust="0"/>
  </p:normalViewPr>
  <p:slideViewPr>
    <p:cSldViewPr>
      <p:cViewPr varScale="1">
        <p:scale>
          <a:sx n="70" d="100"/>
          <a:sy n="70" d="100"/>
        </p:scale>
        <p:origin x="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4911-E611-0943-BB2F-3B872D2364AD}" type="datetimeFigureOut">
              <a:rPr lang="en-US" smtClean="0"/>
              <a:t>9/21/21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45697-E9DB-F84F-9C44-98F27E11A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cid:image002.jpg@01D622F5.6EAE7FF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tl.blog/" TargetMode="External"/><Relationship Id="rId2" Type="http://schemas.openxmlformats.org/officeDocument/2006/relationships/hyperlink" Target="https://www.ul.ie/ctl/levul-student-digital-skills-development#detail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41054" y="0"/>
            <a:ext cx="15716553" cy="10480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3826773" y="-2345522"/>
            <a:ext cx="14579408" cy="14196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3978" y="9741687"/>
            <a:ext cx="1519086" cy="54531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611372" y="7774857"/>
            <a:ext cx="7751275" cy="0"/>
          </a:xfrm>
          <a:prstGeom prst="line">
            <a:avLst/>
          </a:prstGeom>
          <a:ln w="47625" cap="rnd">
            <a:solidFill>
              <a:srgbClr val="0A5D45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54389" y="8565023"/>
            <a:ext cx="2092646" cy="9198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577909" y="732650"/>
            <a:ext cx="4042845" cy="2274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3978" y="8447641"/>
            <a:ext cx="4092047" cy="103727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11372" y="1578625"/>
            <a:ext cx="8532628" cy="1730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00A497"/>
                </a:solidFill>
                <a:latin typeface="BioRhyme"/>
              </a:rPr>
              <a:t>Excel Essentials: Data Entry, Tables &amp; Charts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1545" y="6464883"/>
            <a:ext cx="4042845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95D45"/>
                </a:solidFill>
                <a:latin typeface="Kollektif"/>
              </a:rPr>
              <a:t>David Moloney</a:t>
            </a: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95D45"/>
                </a:solidFill>
                <a:latin typeface="Kollektif"/>
              </a:rPr>
              <a:t>Jasmine Ryan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07275" y="994636"/>
            <a:ext cx="15063701" cy="8263664"/>
            <a:chOff x="0" y="0"/>
            <a:chExt cx="5908040" cy="3241040"/>
          </a:xfrm>
        </p:grpSpPr>
        <p:sp>
          <p:nvSpPr>
            <p:cNvPr id="3" name="Freeform 3"/>
            <p:cNvSpPr/>
            <p:nvPr/>
          </p:nvSpPr>
          <p:spPr>
            <a:xfrm>
              <a:off x="10160" y="12700"/>
              <a:ext cx="5895340" cy="186690"/>
            </a:xfrm>
            <a:custGeom>
              <a:avLst/>
              <a:gdLst/>
              <a:ahLst/>
              <a:cxnLst/>
              <a:rect l="l" t="t" r="r" b="b"/>
              <a:pathLst>
                <a:path w="5895340" h="18669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5768340" y="0"/>
                  </a:lnTo>
                  <a:cubicBezTo>
                    <a:pt x="5838190" y="0"/>
                    <a:pt x="5895340" y="57150"/>
                    <a:pt x="5895340" y="127000"/>
                  </a:cubicBezTo>
                  <a:lnTo>
                    <a:pt x="5895340" y="186690"/>
                  </a:lnTo>
                  <a:cubicBezTo>
                    <a:pt x="5895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00A49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193040"/>
              <a:ext cx="5895340" cy="3041650"/>
            </a:xfrm>
            <a:custGeom>
              <a:avLst/>
              <a:gdLst/>
              <a:ahLst/>
              <a:cxnLst/>
              <a:rect l="l" t="t" r="r" b="b"/>
              <a:pathLst>
                <a:path w="5895340" h="3041650">
                  <a:moveTo>
                    <a:pt x="5768340" y="3041650"/>
                  </a:moveTo>
                  <a:lnTo>
                    <a:pt x="127000" y="3041650"/>
                  </a:lnTo>
                  <a:cubicBezTo>
                    <a:pt x="57150" y="3041650"/>
                    <a:pt x="0" y="2984500"/>
                    <a:pt x="0" y="2914650"/>
                  </a:cubicBezTo>
                  <a:lnTo>
                    <a:pt x="0" y="0"/>
                  </a:lnTo>
                  <a:lnTo>
                    <a:pt x="5895340" y="0"/>
                  </a:lnTo>
                  <a:lnTo>
                    <a:pt x="5895340" y="2914650"/>
                  </a:lnTo>
                  <a:cubicBezTo>
                    <a:pt x="5895340" y="2985770"/>
                    <a:pt x="5838190" y="3041650"/>
                    <a:pt x="5768340" y="3041650"/>
                  </a:cubicBezTo>
                  <a:close/>
                </a:path>
              </a:pathLst>
            </a:custGeom>
            <a:blipFill>
              <a:blip r:embed="rId2"/>
              <a:stretch>
                <a:fillRect l="107" t="1797" r="107" b="-39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908040" cy="3241040"/>
            </a:xfrm>
            <a:custGeom>
              <a:avLst/>
              <a:gdLst/>
              <a:ahLst/>
              <a:cxnLst/>
              <a:rect l="l" t="t" r="r" b="b"/>
              <a:pathLst>
                <a:path w="5908040" h="3241040">
                  <a:moveTo>
                    <a:pt x="5774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3107690"/>
                  </a:lnTo>
                  <a:cubicBezTo>
                    <a:pt x="0" y="3181350"/>
                    <a:pt x="59690" y="3241040"/>
                    <a:pt x="133350" y="3241040"/>
                  </a:cubicBezTo>
                  <a:lnTo>
                    <a:pt x="5774690" y="3241040"/>
                  </a:lnTo>
                  <a:cubicBezTo>
                    <a:pt x="5848350" y="3241040"/>
                    <a:pt x="5908040" y="3181350"/>
                    <a:pt x="5908040" y="3107690"/>
                  </a:cubicBezTo>
                  <a:lnTo>
                    <a:pt x="5908040" y="133350"/>
                  </a:lnTo>
                  <a:cubicBezTo>
                    <a:pt x="5908040" y="59690"/>
                    <a:pt x="5848350" y="0"/>
                    <a:pt x="5774690" y="0"/>
                  </a:cubicBezTo>
                  <a:close/>
                  <a:moveTo>
                    <a:pt x="5895340" y="3107690"/>
                  </a:moveTo>
                  <a:cubicBezTo>
                    <a:pt x="5895340" y="3175000"/>
                    <a:pt x="5842000" y="3228340"/>
                    <a:pt x="5774690" y="3228340"/>
                  </a:cubicBezTo>
                  <a:lnTo>
                    <a:pt x="133350" y="3228340"/>
                  </a:lnTo>
                  <a:cubicBezTo>
                    <a:pt x="67310" y="3228340"/>
                    <a:pt x="12700" y="3173730"/>
                    <a:pt x="12700" y="3107690"/>
                  </a:cubicBezTo>
                  <a:lnTo>
                    <a:pt x="12700" y="199390"/>
                  </a:lnTo>
                  <a:lnTo>
                    <a:pt x="5895340" y="199390"/>
                  </a:lnTo>
                  <a:lnTo>
                    <a:pt x="5895340" y="3107690"/>
                  </a:lnTo>
                  <a:close/>
                  <a:moveTo>
                    <a:pt x="5895340" y="186690"/>
                  </a:move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lnTo>
                    <a:pt x="5774690" y="12700"/>
                  </a:lnTo>
                  <a:cubicBezTo>
                    <a:pt x="5840730" y="12700"/>
                    <a:pt x="5895340" y="67310"/>
                    <a:pt x="5895340" y="133350"/>
                  </a:cubicBezTo>
                  <a:lnTo>
                    <a:pt x="5895340" y="186690"/>
                  </a:lnTo>
                  <a:close/>
                </a:path>
              </a:pathLst>
            </a:custGeom>
            <a:solidFill>
              <a:srgbClr val="F2F1F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49860" y="73660"/>
              <a:ext cx="299720" cy="63500"/>
            </a:xfrm>
            <a:custGeom>
              <a:avLst/>
              <a:gdLst/>
              <a:ahLst/>
              <a:cxnLst/>
              <a:rect l="l" t="t" r="r" b="b"/>
              <a:pathLst>
                <a:path w="299720" h="6350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0A5D4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591820" y="88900"/>
              <a:ext cx="5175250" cy="33020"/>
            </a:xfrm>
            <a:custGeom>
              <a:avLst/>
              <a:gdLst/>
              <a:ahLst/>
              <a:cxnLst/>
              <a:rect l="l" t="t" r="r" b="b"/>
              <a:pathLst>
                <a:path w="5175250" h="33020">
                  <a:moveTo>
                    <a:pt x="5158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5158740" y="0"/>
                  </a:lnTo>
                  <a:cubicBezTo>
                    <a:pt x="5167630" y="0"/>
                    <a:pt x="5175250" y="7620"/>
                    <a:pt x="5175250" y="16510"/>
                  </a:cubicBezTo>
                  <a:lnTo>
                    <a:pt x="5175250" y="16510"/>
                  </a:lnTo>
                  <a:cubicBezTo>
                    <a:pt x="5173980" y="25400"/>
                    <a:pt x="5167630" y="33020"/>
                    <a:pt x="5158740" y="33020"/>
                  </a:cubicBezTo>
                  <a:close/>
                </a:path>
              </a:pathLst>
            </a:custGeom>
            <a:solidFill>
              <a:srgbClr val="FDC55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44000" y="4574796"/>
            <a:ext cx="8393047" cy="51121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385366" y="5522411"/>
            <a:ext cx="576828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>
                <a:solidFill>
                  <a:srgbClr val="0A5D45"/>
                </a:solidFill>
                <a:latin typeface="BioRhyme"/>
              </a:rPr>
              <a:t>Editing the Worksheet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89186" y="6530094"/>
            <a:ext cx="7502675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Kollektif"/>
              </a:rPr>
              <a:t>5. Border Options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Kollektif"/>
              </a:rPr>
              <a:t>6. Freezing panes for scrolling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Kollektif"/>
              </a:rPr>
              <a:t>7. Page View options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07275" y="994636"/>
            <a:ext cx="15063701" cy="8263664"/>
            <a:chOff x="0" y="0"/>
            <a:chExt cx="5908040" cy="3241040"/>
          </a:xfrm>
        </p:grpSpPr>
        <p:sp>
          <p:nvSpPr>
            <p:cNvPr id="3" name="Freeform 3"/>
            <p:cNvSpPr/>
            <p:nvPr/>
          </p:nvSpPr>
          <p:spPr>
            <a:xfrm>
              <a:off x="10160" y="12700"/>
              <a:ext cx="5895340" cy="186690"/>
            </a:xfrm>
            <a:custGeom>
              <a:avLst/>
              <a:gdLst/>
              <a:ahLst/>
              <a:cxnLst/>
              <a:rect l="l" t="t" r="r" b="b"/>
              <a:pathLst>
                <a:path w="5895340" h="18669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5768340" y="0"/>
                  </a:lnTo>
                  <a:cubicBezTo>
                    <a:pt x="5838190" y="0"/>
                    <a:pt x="5895340" y="57150"/>
                    <a:pt x="5895340" y="127000"/>
                  </a:cubicBezTo>
                  <a:lnTo>
                    <a:pt x="5895340" y="186690"/>
                  </a:lnTo>
                  <a:cubicBezTo>
                    <a:pt x="5895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00A49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193040"/>
              <a:ext cx="5895340" cy="3041650"/>
            </a:xfrm>
            <a:custGeom>
              <a:avLst/>
              <a:gdLst/>
              <a:ahLst/>
              <a:cxnLst/>
              <a:rect l="l" t="t" r="r" b="b"/>
              <a:pathLst>
                <a:path w="5895340" h="3041650">
                  <a:moveTo>
                    <a:pt x="5768340" y="3041650"/>
                  </a:moveTo>
                  <a:lnTo>
                    <a:pt x="127000" y="3041650"/>
                  </a:lnTo>
                  <a:cubicBezTo>
                    <a:pt x="57150" y="3041650"/>
                    <a:pt x="0" y="2984500"/>
                    <a:pt x="0" y="2914650"/>
                  </a:cubicBezTo>
                  <a:lnTo>
                    <a:pt x="0" y="0"/>
                  </a:lnTo>
                  <a:lnTo>
                    <a:pt x="5895340" y="0"/>
                  </a:lnTo>
                  <a:lnTo>
                    <a:pt x="5895340" y="2914650"/>
                  </a:lnTo>
                  <a:cubicBezTo>
                    <a:pt x="5895340" y="2985770"/>
                    <a:pt x="5838190" y="3041650"/>
                    <a:pt x="5768340" y="3041650"/>
                  </a:cubicBezTo>
                  <a:close/>
                </a:path>
              </a:pathLst>
            </a:custGeom>
            <a:blipFill>
              <a:blip r:embed="rId2"/>
              <a:stretch>
                <a:fillRect l="107" t="1797" r="107" b="-39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908040" cy="3241040"/>
            </a:xfrm>
            <a:custGeom>
              <a:avLst/>
              <a:gdLst/>
              <a:ahLst/>
              <a:cxnLst/>
              <a:rect l="l" t="t" r="r" b="b"/>
              <a:pathLst>
                <a:path w="5908040" h="3241040">
                  <a:moveTo>
                    <a:pt x="5774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3107690"/>
                  </a:lnTo>
                  <a:cubicBezTo>
                    <a:pt x="0" y="3181350"/>
                    <a:pt x="59690" y="3241040"/>
                    <a:pt x="133350" y="3241040"/>
                  </a:cubicBezTo>
                  <a:lnTo>
                    <a:pt x="5774690" y="3241040"/>
                  </a:lnTo>
                  <a:cubicBezTo>
                    <a:pt x="5848350" y="3241040"/>
                    <a:pt x="5908040" y="3181350"/>
                    <a:pt x="5908040" y="3107690"/>
                  </a:cubicBezTo>
                  <a:lnTo>
                    <a:pt x="5908040" y="133350"/>
                  </a:lnTo>
                  <a:cubicBezTo>
                    <a:pt x="5908040" y="59690"/>
                    <a:pt x="5848350" y="0"/>
                    <a:pt x="5774690" y="0"/>
                  </a:cubicBezTo>
                  <a:close/>
                  <a:moveTo>
                    <a:pt x="5895340" y="3107690"/>
                  </a:moveTo>
                  <a:cubicBezTo>
                    <a:pt x="5895340" y="3175000"/>
                    <a:pt x="5842000" y="3228340"/>
                    <a:pt x="5774690" y="3228340"/>
                  </a:cubicBezTo>
                  <a:lnTo>
                    <a:pt x="133350" y="3228340"/>
                  </a:lnTo>
                  <a:cubicBezTo>
                    <a:pt x="67310" y="3228340"/>
                    <a:pt x="12700" y="3173730"/>
                    <a:pt x="12700" y="3107690"/>
                  </a:cubicBezTo>
                  <a:lnTo>
                    <a:pt x="12700" y="199390"/>
                  </a:lnTo>
                  <a:lnTo>
                    <a:pt x="5895340" y="199390"/>
                  </a:lnTo>
                  <a:lnTo>
                    <a:pt x="5895340" y="3107690"/>
                  </a:lnTo>
                  <a:close/>
                  <a:moveTo>
                    <a:pt x="5895340" y="186690"/>
                  </a:move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lnTo>
                    <a:pt x="5774690" y="12700"/>
                  </a:lnTo>
                  <a:cubicBezTo>
                    <a:pt x="5840730" y="12700"/>
                    <a:pt x="5895340" y="67310"/>
                    <a:pt x="5895340" y="133350"/>
                  </a:cubicBezTo>
                  <a:lnTo>
                    <a:pt x="5895340" y="186690"/>
                  </a:lnTo>
                  <a:close/>
                </a:path>
              </a:pathLst>
            </a:custGeom>
            <a:solidFill>
              <a:srgbClr val="F2F1F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49860" y="73660"/>
              <a:ext cx="299720" cy="63500"/>
            </a:xfrm>
            <a:custGeom>
              <a:avLst/>
              <a:gdLst/>
              <a:ahLst/>
              <a:cxnLst/>
              <a:rect l="l" t="t" r="r" b="b"/>
              <a:pathLst>
                <a:path w="299720" h="6350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0A5D4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591820" y="88900"/>
              <a:ext cx="5175250" cy="33020"/>
            </a:xfrm>
            <a:custGeom>
              <a:avLst/>
              <a:gdLst/>
              <a:ahLst/>
              <a:cxnLst/>
              <a:rect l="l" t="t" r="r" b="b"/>
              <a:pathLst>
                <a:path w="5175250" h="33020">
                  <a:moveTo>
                    <a:pt x="5158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5158740" y="0"/>
                  </a:lnTo>
                  <a:cubicBezTo>
                    <a:pt x="5167630" y="0"/>
                    <a:pt x="5175250" y="7620"/>
                    <a:pt x="5175250" y="16510"/>
                  </a:cubicBezTo>
                  <a:lnTo>
                    <a:pt x="5175250" y="16510"/>
                  </a:lnTo>
                  <a:cubicBezTo>
                    <a:pt x="5173980" y="25400"/>
                    <a:pt x="5167630" y="33020"/>
                    <a:pt x="5158740" y="33020"/>
                  </a:cubicBezTo>
                  <a:close/>
                </a:path>
              </a:pathLst>
            </a:custGeom>
            <a:solidFill>
              <a:srgbClr val="FDC55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44000" y="4574796"/>
            <a:ext cx="8393047" cy="51121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846286" y="5522411"/>
            <a:ext cx="4846439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>
                <a:solidFill>
                  <a:srgbClr val="0A5D45"/>
                </a:solidFill>
                <a:latin typeface="BioRhyme"/>
              </a:rPr>
              <a:t>Printing &amp; Sharing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89186" y="6530094"/>
            <a:ext cx="7502675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Kollektif"/>
              </a:rPr>
              <a:t>8. Print Options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Kollektif"/>
              </a:rPr>
              <a:t>9. Freezing panes for scrolling</a:t>
            </a:r>
          </a:p>
          <a:p>
            <a:pPr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Kollekt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07275" y="994636"/>
            <a:ext cx="15063701" cy="8263664"/>
            <a:chOff x="0" y="0"/>
            <a:chExt cx="5908040" cy="3241040"/>
          </a:xfrm>
        </p:grpSpPr>
        <p:sp>
          <p:nvSpPr>
            <p:cNvPr id="3" name="Freeform 3"/>
            <p:cNvSpPr/>
            <p:nvPr/>
          </p:nvSpPr>
          <p:spPr>
            <a:xfrm>
              <a:off x="10160" y="12700"/>
              <a:ext cx="5895340" cy="186690"/>
            </a:xfrm>
            <a:custGeom>
              <a:avLst/>
              <a:gdLst/>
              <a:ahLst/>
              <a:cxnLst/>
              <a:rect l="l" t="t" r="r" b="b"/>
              <a:pathLst>
                <a:path w="5895340" h="18669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5768340" y="0"/>
                  </a:lnTo>
                  <a:cubicBezTo>
                    <a:pt x="5838190" y="0"/>
                    <a:pt x="5895340" y="57150"/>
                    <a:pt x="5895340" y="127000"/>
                  </a:cubicBezTo>
                  <a:lnTo>
                    <a:pt x="5895340" y="186690"/>
                  </a:lnTo>
                  <a:cubicBezTo>
                    <a:pt x="5895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00A49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193040"/>
              <a:ext cx="5895340" cy="3041650"/>
            </a:xfrm>
            <a:custGeom>
              <a:avLst/>
              <a:gdLst/>
              <a:ahLst/>
              <a:cxnLst/>
              <a:rect l="l" t="t" r="r" b="b"/>
              <a:pathLst>
                <a:path w="5895340" h="3041650">
                  <a:moveTo>
                    <a:pt x="5768340" y="3041650"/>
                  </a:moveTo>
                  <a:lnTo>
                    <a:pt x="127000" y="3041650"/>
                  </a:lnTo>
                  <a:cubicBezTo>
                    <a:pt x="57150" y="3041650"/>
                    <a:pt x="0" y="2984500"/>
                    <a:pt x="0" y="2914650"/>
                  </a:cubicBezTo>
                  <a:lnTo>
                    <a:pt x="0" y="0"/>
                  </a:lnTo>
                  <a:lnTo>
                    <a:pt x="5895340" y="0"/>
                  </a:lnTo>
                  <a:lnTo>
                    <a:pt x="5895340" y="2914650"/>
                  </a:lnTo>
                  <a:cubicBezTo>
                    <a:pt x="5895340" y="2985770"/>
                    <a:pt x="5838190" y="3041650"/>
                    <a:pt x="5768340" y="3041650"/>
                  </a:cubicBezTo>
                  <a:close/>
                </a:path>
              </a:pathLst>
            </a:custGeom>
            <a:blipFill>
              <a:blip r:embed="rId2"/>
              <a:stretch>
                <a:fillRect l="107" t="1797" r="107" b="-39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908040" cy="3241040"/>
            </a:xfrm>
            <a:custGeom>
              <a:avLst/>
              <a:gdLst/>
              <a:ahLst/>
              <a:cxnLst/>
              <a:rect l="l" t="t" r="r" b="b"/>
              <a:pathLst>
                <a:path w="5908040" h="3241040">
                  <a:moveTo>
                    <a:pt x="5774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3107690"/>
                  </a:lnTo>
                  <a:cubicBezTo>
                    <a:pt x="0" y="3181350"/>
                    <a:pt x="59690" y="3241040"/>
                    <a:pt x="133350" y="3241040"/>
                  </a:cubicBezTo>
                  <a:lnTo>
                    <a:pt x="5774690" y="3241040"/>
                  </a:lnTo>
                  <a:cubicBezTo>
                    <a:pt x="5848350" y="3241040"/>
                    <a:pt x="5908040" y="3181350"/>
                    <a:pt x="5908040" y="3107690"/>
                  </a:cubicBezTo>
                  <a:lnTo>
                    <a:pt x="5908040" y="133350"/>
                  </a:lnTo>
                  <a:cubicBezTo>
                    <a:pt x="5908040" y="59690"/>
                    <a:pt x="5848350" y="0"/>
                    <a:pt x="5774690" y="0"/>
                  </a:cubicBezTo>
                  <a:close/>
                  <a:moveTo>
                    <a:pt x="5895340" y="3107690"/>
                  </a:moveTo>
                  <a:cubicBezTo>
                    <a:pt x="5895340" y="3175000"/>
                    <a:pt x="5842000" y="3228340"/>
                    <a:pt x="5774690" y="3228340"/>
                  </a:cubicBezTo>
                  <a:lnTo>
                    <a:pt x="133350" y="3228340"/>
                  </a:lnTo>
                  <a:cubicBezTo>
                    <a:pt x="67310" y="3228340"/>
                    <a:pt x="12700" y="3173730"/>
                    <a:pt x="12700" y="3107690"/>
                  </a:cubicBezTo>
                  <a:lnTo>
                    <a:pt x="12700" y="199390"/>
                  </a:lnTo>
                  <a:lnTo>
                    <a:pt x="5895340" y="199390"/>
                  </a:lnTo>
                  <a:lnTo>
                    <a:pt x="5895340" y="3107690"/>
                  </a:lnTo>
                  <a:close/>
                  <a:moveTo>
                    <a:pt x="5895340" y="186690"/>
                  </a:move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lnTo>
                    <a:pt x="5774690" y="12700"/>
                  </a:lnTo>
                  <a:cubicBezTo>
                    <a:pt x="5840730" y="12700"/>
                    <a:pt x="5895340" y="67310"/>
                    <a:pt x="5895340" y="133350"/>
                  </a:cubicBezTo>
                  <a:lnTo>
                    <a:pt x="5895340" y="186690"/>
                  </a:lnTo>
                  <a:close/>
                </a:path>
              </a:pathLst>
            </a:custGeom>
            <a:solidFill>
              <a:srgbClr val="F2F1F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49860" y="73660"/>
              <a:ext cx="299720" cy="63500"/>
            </a:xfrm>
            <a:custGeom>
              <a:avLst/>
              <a:gdLst/>
              <a:ahLst/>
              <a:cxnLst/>
              <a:rect l="l" t="t" r="r" b="b"/>
              <a:pathLst>
                <a:path w="299720" h="6350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0A5D4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591820" y="88900"/>
              <a:ext cx="5175250" cy="33020"/>
            </a:xfrm>
            <a:custGeom>
              <a:avLst/>
              <a:gdLst/>
              <a:ahLst/>
              <a:cxnLst/>
              <a:rect l="l" t="t" r="r" b="b"/>
              <a:pathLst>
                <a:path w="5175250" h="33020">
                  <a:moveTo>
                    <a:pt x="5158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5158740" y="0"/>
                  </a:lnTo>
                  <a:cubicBezTo>
                    <a:pt x="5167630" y="0"/>
                    <a:pt x="5175250" y="7620"/>
                    <a:pt x="5175250" y="16510"/>
                  </a:cubicBezTo>
                  <a:lnTo>
                    <a:pt x="5175250" y="16510"/>
                  </a:lnTo>
                  <a:cubicBezTo>
                    <a:pt x="5173980" y="25400"/>
                    <a:pt x="5167630" y="33020"/>
                    <a:pt x="5158740" y="33020"/>
                  </a:cubicBezTo>
                  <a:close/>
                </a:path>
              </a:pathLst>
            </a:custGeom>
            <a:solidFill>
              <a:srgbClr val="FDC55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44000" y="4574796"/>
            <a:ext cx="8393047" cy="51121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571391" y="5395762"/>
            <a:ext cx="619958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>
                <a:solidFill>
                  <a:srgbClr val="095D45"/>
                </a:solidFill>
                <a:latin typeface="BioRhyme"/>
              </a:rPr>
              <a:t>Charts, Graphs &amp; Tables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89186" y="6276798"/>
            <a:ext cx="7502675" cy="417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Kollektif"/>
              </a:rPr>
              <a:t>112. Use the ADD, SUBTRACT, MULTIPLY and DIVIDE formulas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Kollektif"/>
              </a:rPr>
              <a:t>13. Use the SUM formula 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Kollektif"/>
              </a:rPr>
              <a:t>14. Use the AVERAGE formula 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Kollektif"/>
              </a:rPr>
              <a:t>15. Use the IF formula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Kollektif"/>
              </a:rPr>
              <a:t>16. Use the VLOOKUP formula </a:t>
            </a:r>
          </a:p>
          <a:p>
            <a:pPr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Kollektif"/>
            </a:endParaRPr>
          </a:p>
          <a:p>
            <a:pPr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Kollekt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1760" y="4312285"/>
            <a:ext cx="13464480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BioRhyme"/>
              </a:rPr>
              <a:t>Reflection &amp; Questions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671602" y="6515284"/>
            <a:ext cx="4473322" cy="4473322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044532" y="2081899"/>
            <a:ext cx="1054435" cy="1054435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095D45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5349023" y="8203865"/>
            <a:ext cx="1054435" cy="1054435"/>
            <a:chOff x="0" y="0"/>
            <a:chExt cx="1708150" cy="17081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00A497"/>
            </a:solid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22858" y="4176111"/>
            <a:ext cx="4436442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461351" y="-2265207"/>
            <a:ext cx="14579408" cy="1419669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3507" y="1828221"/>
            <a:ext cx="8932663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BioRhyme"/>
              </a:rPr>
              <a:t>Support &amp; Resources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3215589"/>
            <a:ext cx="8427470" cy="0"/>
          </a:xfrm>
          <a:prstGeom prst="line">
            <a:avLst/>
          </a:prstGeom>
          <a:ln w="47625" cap="rnd">
            <a:solidFill>
              <a:srgbClr val="FFA9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4286108"/>
            <a:ext cx="9516644" cy="448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Kollektif"/>
              </a:rPr>
              <a:t>Free resource detailing how to use features in Excel.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Kollektif Bold"/>
              </a:rPr>
              <a:t>https://edu.gcfglobal.org/en/excel/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Kollektif Bold"/>
            </a:endParaRP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Kollektif"/>
              </a:rPr>
              <a:t>• YouTube videos 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Kollektif"/>
              </a:rPr>
              <a:t>• Skillshare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Kollektif"/>
              </a:rPr>
              <a:t>• Udemy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Kollektif"/>
              </a:rPr>
              <a:t>• LinkedIn Learning courses 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000000"/>
              </a:solidFill>
              <a:latin typeface="Kollekt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5F2CFA00-1811-451C-A8B0-FABDB3EC9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807" y="2195116"/>
            <a:ext cx="5782418" cy="23274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99E1DD-D788-4149-8670-9BA4103F8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3809" y="5764463"/>
            <a:ext cx="5782418" cy="14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686721C-434E-413B-82BB-1B2E4C40D5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2628"/>
          <a:stretch/>
        </p:blipFill>
        <p:spPr>
          <a:xfrm>
            <a:off x="1254034" y="889948"/>
            <a:ext cx="9248504" cy="714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7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0315" y="4650932"/>
            <a:ext cx="7290510" cy="387308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81292" y="5756259"/>
            <a:ext cx="6857405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2F1F2"/>
                </a:solidFill>
                <a:latin typeface="BioRhyme"/>
              </a:rPr>
              <a:t>Thank you!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854296" y="-1954849"/>
            <a:ext cx="14579408" cy="141966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58538" y="1832927"/>
            <a:ext cx="11770925" cy="66211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4766349" y="-2391855"/>
            <a:ext cx="14579408" cy="141966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58538" y="1832927"/>
            <a:ext cx="11770925" cy="66211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FE7FC-E1BF-40E4-8A49-4F2445B2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1289304"/>
            <a:ext cx="7752444" cy="1755648"/>
          </a:xfrm>
        </p:spPr>
        <p:txBody>
          <a:bodyPr anchor="t">
            <a:normAutofit/>
          </a:bodyPr>
          <a:lstStyle/>
          <a:p>
            <a:r>
              <a:rPr lang="en-IE"/>
              <a:t>👋 Hello &amp; 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63D2-F6DD-474C-B47C-5B1DA0E7F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3768917"/>
            <a:ext cx="8485632" cy="6067415"/>
          </a:xfrm>
        </p:spPr>
        <p:txBody>
          <a:bodyPr vert="horz" lIns="137160" tIns="68580" rIns="137160" bIns="68580" rtlCol="0" anchor="t">
            <a:normAutofit/>
          </a:bodyPr>
          <a:lstStyle/>
          <a:p>
            <a:pPr marL="0" indent="0">
              <a:buNone/>
            </a:pPr>
            <a:r>
              <a:rPr lang="en-IE"/>
              <a:t>⏳ This session will begin shortly.</a:t>
            </a:r>
          </a:p>
          <a:p>
            <a:pPr marL="0" indent="0">
              <a:buNone/>
            </a:pPr>
            <a:endParaRPr lang="en-IE"/>
          </a:p>
          <a:p>
            <a:pPr marL="0" indent="0">
              <a:buNone/>
            </a:pPr>
            <a:r>
              <a:rPr lang="en-IE"/>
              <a:t>While you wait, please download the slides for today’s session from the </a:t>
            </a:r>
            <a:r>
              <a:rPr lang="en-IE" err="1">
                <a:solidFill>
                  <a:srgbClr val="01A85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LevUL</a:t>
            </a:r>
            <a:r>
              <a:rPr lang="en-IE">
                <a:solidFill>
                  <a:srgbClr val="01A85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up website</a:t>
            </a:r>
            <a:r>
              <a:rPr lang="en-IE"/>
              <a:t>.</a:t>
            </a:r>
          </a:p>
        </p:txBody>
      </p:sp>
      <p:pic>
        <p:nvPicPr>
          <p:cNvPr id="5" name="Content Placeholder 6">
            <a:hlinkClick r:id="rId3"/>
            <a:extLst>
              <a:ext uri="{FF2B5EF4-FFF2-40B4-BE49-F238E27FC236}">
                <a16:creationId xmlns:a16="http://schemas.microsoft.com/office/drawing/2014/main" id="{0327B0A6-14F7-4670-BDDE-9EC0469B1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608" y="8714918"/>
            <a:ext cx="3905795" cy="1572083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B20D473-BC7D-40AF-96CA-909B68CB61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r="11870"/>
          <a:stretch/>
        </p:blipFill>
        <p:spPr>
          <a:xfrm>
            <a:off x="9666770" y="1507391"/>
            <a:ext cx="8485632" cy="64674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D146F5-D9B2-4E43-A439-F85BD7247F17}"/>
              </a:ext>
            </a:extLst>
          </p:cNvPr>
          <p:cNvSpPr txBox="1"/>
          <p:nvPr/>
        </p:nvSpPr>
        <p:spPr>
          <a:xfrm>
            <a:off x="10651964" y="9559333"/>
            <a:ext cx="289053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700"/>
              <a:t>In association with:</a:t>
            </a:r>
          </a:p>
        </p:txBody>
      </p:sp>
    </p:spTree>
    <p:extLst>
      <p:ext uri="{BB962C8B-B14F-4D97-AF65-F5344CB8AC3E}">
        <p14:creationId xmlns:p14="http://schemas.microsoft.com/office/powerpoint/2010/main" val="229398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03731-E429-433A-BBCD-539304944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AA5AA-8C74-4022-8E8A-A28070FE0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37160" tIns="68580" rIns="137160" bIns="68580" rtlCol="0" anchor="t">
            <a:normAutofit fontScale="85000" lnSpcReduction="20000"/>
          </a:bodyPr>
          <a:lstStyle/>
          <a:p>
            <a:r>
              <a:rPr lang="en-US">
                <a:ea typeface="+mn-lt"/>
                <a:cs typeface="+mn-lt"/>
              </a:rPr>
              <a:t>This session will now be recorded. Any further information that you provide during a session is optional and in doing so you give us consent to process this information.</a:t>
            </a:r>
            <a:endParaRPr lang="en-US"/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These recordings will be stored by the University of Limerick for one year and may be published on our website during that time.</a:t>
            </a:r>
            <a:endParaRPr lang="en-US"/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By taking part in a session you give us your consent to process any information you provide during it.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0" y="5143500"/>
            <a:ext cx="5143500" cy="51435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044532" y="2081899"/>
            <a:ext cx="1054435" cy="1054435"/>
            <a:chOff x="0" y="0"/>
            <a:chExt cx="1708150" cy="17081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C557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54331" y="5692294"/>
            <a:ext cx="1771049" cy="20729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52655" y="3136335"/>
            <a:ext cx="1872725" cy="187272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143500" y="1101822"/>
            <a:ext cx="9481401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>
                <a:solidFill>
                  <a:srgbClr val="0A5D45"/>
                </a:solidFill>
                <a:latin typeface="Muli Regular Bold"/>
              </a:rPr>
              <a:t>Who we are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037676" y="5742270"/>
            <a:ext cx="9481401" cy="2226725"/>
            <a:chOff x="0" y="0"/>
            <a:chExt cx="12641868" cy="2968967"/>
          </a:xfrm>
        </p:grpSpPr>
        <p:sp>
          <p:nvSpPr>
            <p:cNvPr id="9" name="TextBox 9"/>
            <p:cNvSpPr txBox="1"/>
            <p:nvPr/>
          </p:nvSpPr>
          <p:spPr>
            <a:xfrm>
              <a:off x="0" y="-57150"/>
              <a:ext cx="12641868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  <a:spcBef>
                  <a:spcPct val="0"/>
                </a:spcBef>
              </a:pPr>
              <a:r>
                <a:rPr lang="en-US" sz="3199" u="sng">
                  <a:solidFill>
                    <a:srgbClr val="000000"/>
                  </a:solidFill>
                  <a:latin typeface="Muli Regular Bold"/>
                </a:rPr>
                <a:t>David Moloney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10119"/>
              <a:ext cx="12641868" cy="1958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35"/>
                </a:lnSpc>
              </a:pPr>
              <a:r>
                <a:rPr lang="en-US" sz="2690">
                  <a:solidFill>
                    <a:srgbClr val="000000"/>
                  </a:solidFill>
                  <a:latin typeface="Arimo Bold"/>
                </a:rPr>
                <a:t>UL Project Lead, Enhancing Digital Teaching and Learning (EDTL) project, Centre for Transformative Learning​</a:t>
              </a:r>
            </a:p>
            <a:p>
              <a:pPr>
                <a:lnSpc>
                  <a:spcPts val="4035"/>
                </a:lnSpc>
              </a:pPr>
              <a:endParaRPr lang="en-US" sz="269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504167" y="9001080"/>
            <a:ext cx="3755133" cy="25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F8F8F8"/>
                </a:solidFill>
                <a:latin typeface="Muli Regular Bold"/>
              </a:rPr>
              <a:t>COMPANY CULTURE BOOK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037676" y="3136335"/>
            <a:ext cx="9481401" cy="1721900"/>
            <a:chOff x="0" y="0"/>
            <a:chExt cx="12641868" cy="229586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57150"/>
              <a:ext cx="12641868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  <a:spcBef>
                  <a:spcPct val="0"/>
                </a:spcBef>
              </a:pPr>
              <a:r>
                <a:rPr lang="en-US" sz="3199" u="sng">
                  <a:solidFill>
                    <a:srgbClr val="000000"/>
                  </a:solidFill>
                  <a:latin typeface="Muli Regular Bold"/>
                </a:rPr>
                <a:t>Jasmine Ryan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010119"/>
              <a:ext cx="12641868" cy="1285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35"/>
                </a:lnSpc>
              </a:pPr>
              <a:r>
                <a:rPr lang="en-US" sz="2690">
                  <a:solidFill>
                    <a:srgbClr val="000000"/>
                  </a:solidFill>
                  <a:latin typeface="Arimo Bold"/>
                </a:rPr>
                <a:t>UL Student Associate Intern, Enhancing Digital Teaching and Learning (EDTL) project, Centre for Transformative Learning​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19697" y="0"/>
            <a:ext cx="9768303" cy="5143500"/>
          </a:xfrm>
          <a:prstGeom prst="rect">
            <a:avLst/>
          </a:prstGeom>
          <a:solidFill>
            <a:srgbClr val="00A49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671602" y="6515284"/>
            <a:ext cx="4473322" cy="4473322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5915902" y="1660826"/>
            <a:ext cx="1343398" cy="1343398"/>
            <a:chOff x="0" y="0"/>
            <a:chExt cx="1708150" cy="17081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C557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8519697" y="5143500"/>
            <a:ext cx="9768303" cy="5143500"/>
          </a:xfrm>
          <a:prstGeom prst="rect">
            <a:avLst/>
          </a:prstGeom>
          <a:solidFill>
            <a:srgbClr val="A1D6D2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0" y="5143500"/>
            <a:ext cx="8373595" cy="556844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620261" y="1818175"/>
            <a:ext cx="5005042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>
                <a:solidFill>
                  <a:srgbClr val="F8F8F8"/>
                </a:solidFill>
                <a:latin typeface="BioRhyme Bold"/>
              </a:rPr>
              <a:t>Overview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4739" y="1565576"/>
            <a:ext cx="7689350" cy="6680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27191" lvl="1" indent="-513595">
              <a:lnSpc>
                <a:spcPts val="6660"/>
              </a:lnSpc>
              <a:buFont typeface="Arial"/>
              <a:buChar char="•"/>
            </a:pPr>
            <a:r>
              <a:rPr lang="en-US" sz="4757">
                <a:solidFill>
                  <a:srgbClr val="000000"/>
                </a:solidFill>
                <a:latin typeface="Kollektif"/>
              </a:rPr>
              <a:t>Introduction</a:t>
            </a:r>
          </a:p>
          <a:p>
            <a:pPr marL="1027191" lvl="1" indent="-513595">
              <a:lnSpc>
                <a:spcPts val="6660"/>
              </a:lnSpc>
              <a:buFont typeface="Arial"/>
              <a:buChar char="•"/>
            </a:pPr>
            <a:r>
              <a:rPr lang="en-US" sz="4757">
                <a:solidFill>
                  <a:srgbClr val="000000"/>
                </a:solidFill>
                <a:latin typeface="Kollektif"/>
              </a:rPr>
              <a:t>Editing Text &amp; Cells</a:t>
            </a:r>
          </a:p>
          <a:p>
            <a:pPr marL="1027191" lvl="1" indent="-513595">
              <a:lnSpc>
                <a:spcPts val="6660"/>
              </a:lnSpc>
              <a:buFont typeface="Arial"/>
              <a:buChar char="•"/>
            </a:pPr>
            <a:r>
              <a:rPr lang="en-US" sz="4757">
                <a:solidFill>
                  <a:srgbClr val="000000"/>
                </a:solidFill>
                <a:latin typeface="Kollektif"/>
              </a:rPr>
              <a:t>Editing the Worksheet</a:t>
            </a:r>
          </a:p>
          <a:p>
            <a:pPr marL="1027191" lvl="1" indent="-513595">
              <a:lnSpc>
                <a:spcPts val="6660"/>
              </a:lnSpc>
              <a:buFont typeface="Arial"/>
              <a:buChar char="•"/>
            </a:pPr>
            <a:r>
              <a:rPr lang="en-US" sz="4757">
                <a:solidFill>
                  <a:srgbClr val="000000"/>
                </a:solidFill>
                <a:latin typeface="Kollektif"/>
              </a:rPr>
              <a:t>Printing &amp; Sharing</a:t>
            </a:r>
          </a:p>
          <a:p>
            <a:pPr marL="1027191" lvl="1" indent="-513595">
              <a:lnSpc>
                <a:spcPts val="6660"/>
              </a:lnSpc>
              <a:buFont typeface="Arial"/>
              <a:buChar char="•"/>
            </a:pPr>
            <a:r>
              <a:rPr lang="en-US" sz="4757">
                <a:solidFill>
                  <a:srgbClr val="000000"/>
                </a:solidFill>
                <a:latin typeface="Kollektif"/>
              </a:rPr>
              <a:t>Charts, Graphs &amp; Pivot Tables</a:t>
            </a:r>
          </a:p>
          <a:p>
            <a:pPr marL="1027191" lvl="1" indent="-513595">
              <a:lnSpc>
                <a:spcPts val="6660"/>
              </a:lnSpc>
              <a:buFont typeface="Arial"/>
              <a:buChar char="•"/>
            </a:pPr>
            <a:r>
              <a:rPr lang="en-US" sz="4757">
                <a:solidFill>
                  <a:srgbClr val="000000"/>
                </a:solidFill>
                <a:latin typeface="Kollektif"/>
              </a:rPr>
              <a:t>Formulas</a:t>
            </a:r>
          </a:p>
          <a:p>
            <a:pPr marL="1027191" lvl="1" indent="-513595">
              <a:lnSpc>
                <a:spcPts val="6660"/>
              </a:lnSpc>
              <a:buFont typeface="Arial"/>
              <a:buChar char="•"/>
            </a:pPr>
            <a:r>
              <a:rPr lang="en-US" sz="4757">
                <a:solidFill>
                  <a:srgbClr val="000000"/>
                </a:solidFill>
                <a:latin typeface="Kollektif"/>
              </a:rPr>
              <a:t>Recap/Summary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006" t="30040" r="20106" b="542"/>
          <a:stretch>
            <a:fillRect/>
          </a:stretch>
        </p:blipFill>
        <p:spPr>
          <a:xfrm>
            <a:off x="13745333" y="-21196"/>
            <a:ext cx="4542667" cy="10308196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073634" y="-267773"/>
            <a:ext cx="7849662" cy="10801350"/>
            <a:chOff x="0" y="0"/>
            <a:chExt cx="1854200" cy="2551430"/>
          </a:xfrm>
        </p:grpSpPr>
        <p:sp>
          <p:nvSpPr>
            <p:cNvPr id="4" name="Freeform 4"/>
            <p:cNvSpPr/>
            <p:nvPr/>
          </p:nvSpPr>
          <p:spPr>
            <a:xfrm>
              <a:off x="5080" y="41910"/>
              <a:ext cx="1849120" cy="2509520"/>
            </a:xfrm>
            <a:custGeom>
              <a:avLst/>
              <a:gdLst/>
              <a:ahLst/>
              <a:cxnLst/>
              <a:rect l="l" t="t" r="r" b="b"/>
              <a:pathLst>
                <a:path w="1849120" h="2509520">
                  <a:moveTo>
                    <a:pt x="1849120" y="2509520"/>
                  </a:moveTo>
                  <a:lnTo>
                    <a:pt x="27940" y="2509520"/>
                  </a:lnTo>
                  <a:lnTo>
                    <a:pt x="0" y="2467610"/>
                  </a:lnTo>
                  <a:lnTo>
                    <a:pt x="27940" y="0"/>
                  </a:lnTo>
                  <a:lnTo>
                    <a:pt x="184912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9050" y="15240"/>
              <a:ext cx="1823720" cy="2526030"/>
            </a:xfrm>
            <a:custGeom>
              <a:avLst/>
              <a:gdLst/>
              <a:ahLst/>
              <a:cxnLst/>
              <a:rect l="l" t="t" r="r" b="b"/>
              <a:pathLst>
                <a:path w="1823720" h="2526030">
                  <a:moveTo>
                    <a:pt x="1823720" y="2526030"/>
                  </a:moveTo>
                  <a:lnTo>
                    <a:pt x="27940" y="2526030"/>
                  </a:lnTo>
                  <a:lnTo>
                    <a:pt x="0" y="2482850"/>
                  </a:lnTo>
                  <a:lnTo>
                    <a:pt x="27940" y="16510"/>
                  </a:lnTo>
                  <a:lnTo>
                    <a:pt x="1800860" y="0"/>
                  </a:lnTo>
                  <a:lnTo>
                    <a:pt x="1823720" y="4191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21180" cy="2509520"/>
            </a:xfrm>
            <a:custGeom>
              <a:avLst/>
              <a:gdLst/>
              <a:ahLst/>
              <a:cxnLst/>
              <a:rect l="l" t="t" r="r" b="b"/>
              <a:pathLst>
                <a:path w="1821180" h="2509520">
                  <a:moveTo>
                    <a:pt x="0" y="0"/>
                  </a:moveTo>
                  <a:lnTo>
                    <a:pt x="1821180" y="0"/>
                  </a:lnTo>
                  <a:lnTo>
                    <a:pt x="182118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3190" y="52070"/>
              <a:ext cx="1642110" cy="2405380"/>
            </a:xfrm>
            <a:custGeom>
              <a:avLst/>
              <a:gdLst/>
              <a:ahLst/>
              <a:cxnLst/>
              <a:rect l="l" t="t" r="r" b="b"/>
              <a:pathLst>
                <a:path w="1642110" h="2405380">
                  <a:moveTo>
                    <a:pt x="0" y="0"/>
                  </a:moveTo>
                  <a:lnTo>
                    <a:pt x="1642110" y="0"/>
                  </a:lnTo>
                  <a:lnTo>
                    <a:pt x="1642110" y="2405380"/>
                  </a:lnTo>
                  <a:lnTo>
                    <a:pt x="0" y="2405380"/>
                  </a:lnTo>
                  <a:close/>
                </a:path>
              </a:pathLst>
            </a:custGeom>
            <a:blipFill>
              <a:blip r:embed="rId3"/>
              <a:stretch>
                <a:fillRect l="-46339" t="2040" r="-48188" b="3683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8100" y="0"/>
              <a:ext cx="24130" cy="2509520"/>
            </a:xfrm>
            <a:custGeom>
              <a:avLst/>
              <a:gdLst/>
              <a:ahLst/>
              <a:cxnLst/>
              <a:rect l="l" t="t" r="r" b="b"/>
              <a:pathLst>
                <a:path w="24130" h="2509520">
                  <a:moveTo>
                    <a:pt x="0" y="0"/>
                  </a:moveTo>
                  <a:lnTo>
                    <a:pt x="24130" y="0"/>
                  </a:lnTo>
                  <a:lnTo>
                    <a:pt x="2413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DBDBD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609913" y="1599229"/>
            <a:ext cx="1343398" cy="1343398"/>
            <a:chOff x="0" y="0"/>
            <a:chExt cx="1708150" cy="17081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C55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V="1">
            <a:off x="14761796" y="6292071"/>
            <a:ext cx="4473322" cy="447332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22139" y="1261277"/>
            <a:ext cx="11582018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>
                <a:solidFill>
                  <a:srgbClr val="00A497"/>
                </a:solidFill>
                <a:latin typeface="BioRhyme Bold"/>
              </a:rPr>
              <a:t>How we intend for you to engage with this workshop...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2139" y="4035135"/>
            <a:ext cx="11987774" cy="5406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89"/>
              </a:lnSpc>
            </a:pPr>
            <a:r>
              <a:rPr lang="en-US" sz="2859">
                <a:solidFill>
                  <a:srgbClr val="F8F8F8"/>
                </a:solidFill>
                <a:latin typeface="Kollektif Bold"/>
              </a:rPr>
              <a:t>•We would like you to be able to follow along with us and make edits to your downloaded sample file during this workshop. </a:t>
            </a:r>
          </a:p>
          <a:p>
            <a:pPr>
              <a:lnSpc>
                <a:spcPts val="4289"/>
              </a:lnSpc>
            </a:pPr>
            <a:endParaRPr lang="en-US" sz="2859">
              <a:solidFill>
                <a:srgbClr val="F8F8F8"/>
              </a:solidFill>
              <a:latin typeface="Kollektif Bold"/>
            </a:endParaRPr>
          </a:p>
          <a:p>
            <a:pPr>
              <a:lnSpc>
                <a:spcPts val="4289"/>
              </a:lnSpc>
            </a:pPr>
            <a:r>
              <a:rPr lang="en-US" sz="3803">
                <a:solidFill>
                  <a:srgbClr val="F8F8F8"/>
                </a:solidFill>
                <a:latin typeface="Kollektif Bold"/>
              </a:rPr>
              <a:t>•If you only have one screen, you can set up the two windows side by side in a split screen set-up. </a:t>
            </a:r>
          </a:p>
          <a:p>
            <a:pPr>
              <a:lnSpc>
                <a:spcPts val="4289"/>
              </a:lnSpc>
            </a:pPr>
            <a:endParaRPr lang="en-US" sz="3803">
              <a:solidFill>
                <a:srgbClr val="F8F8F8"/>
              </a:solidFill>
              <a:latin typeface="Kollektif Bold"/>
            </a:endParaRPr>
          </a:p>
          <a:p>
            <a:pPr>
              <a:lnSpc>
                <a:spcPts val="4289"/>
              </a:lnSpc>
            </a:pPr>
            <a:r>
              <a:rPr lang="en-US" sz="3803">
                <a:solidFill>
                  <a:srgbClr val="F8F8F8"/>
                </a:solidFill>
                <a:latin typeface="Kollektif Bold"/>
              </a:rPr>
              <a:t>•Please keep your camera &amp; microphone off during the workshop</a:t>
            </a:r>
          </a:p>
          <a:p>
            <a:pPr>
              <a:lnSpc>
                <a:spcPts val="4289"/>
              </a:lnSpc>
            </a:pPr>
            <a:endParaRPr lang="en-US" sz="3803">
              <a:solidFill>
                <a:srgbClr val="F8F8F8"/>
              </a:solidFill>
              <a:latin typeface="Kollektif Bold"/>
            </a:endParaRPr>
          </a:p>
          <a:p>
            <a:pPr>
              <a:lnSpc>
                <a:spcPts val="4289"/>
              </a:lnSpc>
            </a:pPr>
            <a:r>
              <a:rPr lang="en-US" sz="3803">
                <a:solidFill>
                  <a:srgbClr val="F8F8F8"/>
                </a:solidFill>
                <a:latin typeface="Kollektif Bold"/>
              </a:rPr>
              <a:t>•Ask questions in the chat </a:t>
            </a:r>
          </a:p>
          <a:p>
            <a:pPr>
              <a:lnSpc>
                <a:spcPts val="4289"/>
              </a:lnSpc>
            </a:pPr>
            <a:endParaRPr lang="en-US" sz="3803">
              <a:solidFill>
                <a:srgbClr val="F8F8F8"/>
              </a:solidFill>
              <a:latin typeface="Kollektif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138" t="4112" b="1249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692660"/>
            <a:ext cx="7758112" cy="1533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999">
                <a:solidFill>
                  <a:srgbClr val="FDC557"/>
                </a:solidFill>
                <a:latin typeface="BioRhyme"/>
              </a:rPr>
              <a:t>Introduction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314356"/>
            <a:ext cx="5292269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Italics"/>
              </a:rPr>
              <a:t>Why learn Excel?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4482071"/>
            <a:ext cx="16230600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028700" y="4889500"/>
            <a:ext cx="8495407" cy="11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2" lvl="1" indent="-345436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Kollektif"/>
              </a:rPr>
              <a:t>A high in demand skill</a:t>
            </a:r>
          </a:p>
          <a:p>
            <a:pPr marL="690872" lvl="1" indent="-345436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Kollektif"/>
              </a:rPr>
              <a:t>Great for personal budget/life management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07275" y="994636"/>
            <a:ext cx="15063701" cy="8263664"/>
            <a:chOff x="0" y="0"/>
            <a:chExt cx="5908040" cy="3241040"/>
          </a:xfrm>
        </p:grpSpPr>
        <p:sp>
          <p:nvSpPr>
            <p:cNvPr id="3" name="Freeform 3"/>
            <p:cNvSpPr/>
            <p:nvPr/>
          </p:nvSpPr>
          <p:spPr>
            <a:xfrm>
              <a:off x="10160" y="12700"/>
              <a:ext cx="5895340" cy="186690"/>
            </a:xfrm>
            <a:custGeom>
              <a:avLst/>
              <a:gdLst/>
              <a:ahLst/>
              <a:cxnLst/>
              <a:rect l="l" t="t" r="r" b="b"/>
              <a:pathLst>
                <a:path w="5895340" h="18669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5768340" y="0"/>
                  </a:lnTo>
                  <a:cubicBezTo>
                    <a:pt x="5838190" y="0"/>
                    <a:pt x="5895340" y="57150"/>
                    <a:pt x="5895340" y="127000"/>
                  </a:cubicBezTo>
                  <a:lnTo>
                    <a:pt x="5895340" y="186690"/>
                  </a:lnTo>
                  <a:cubicBezTo>
                    <a:pt x="5895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00A49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193040"/>
              <a:ext cx="5895340" cy="3041650"/>
            </a:xfrm>
            <a:custGeom>
              <a:avLst/>
              <a:gdLst/>
              <a:ahLst/>
              <a:cxnLst/>
              <a:rect l="l" t="t" r="r" b="b"/>
              <a:pathLst>
                <a:path w="5895340" h="3041650">
                  <a:moveTo>
                    <a:pt x="5768340" y="3041650"/>
                  </a:moveTo>
                  <a:lnTo>
                    <a:pt x="127000" y="3041650"/>
                  </a:lnTo>
                  <a:cubicBezTo>
                    <a:pt x="57150" y="3041650"/>
                    <a:pt x="0" y="2984500"/>
                    <a:pt x="0" y="2914650"/>
                  </a:cubicBezTo>
                  <a:lnTo>
                    <a:pt x="0" y="0"/>
                  </a:lnTo>
                  <a:lnTo>
                    <a:pt x="5895340" y="0"/>
                  </a:lnTo>
                  <a:lnTo>
                    <a:pt x="5895340" y="2914650"/>
                  </a:lnTo>
                  <a:cubicBezTo>
                    <a:pt x="5895340" y="2985770"/>
                    <a:pt x="5838190" y="3041650"/>
                    <a:pt x="5768340" y="3041650"/>
                  </a:cubicBezTo>
                  <a:close/>
                </a:path>
              </a:pathLst>
            </a:custGeom>
            <a:blipFill>
              <a:blip r:embed="rId2"/>
              <a:stretch>
                <a:fillRect l="107" t="1797" r="107" b="-3962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908040" cy="3241040"/>
            </a:xfrm>
            <a:custGeom>
              <a:avLst/>
              <a:gdLst/>
              <a:ahLst/>
              <a:cxnLst/>
              <a:rect l="l" t="t" r="r" b="b"/>
              <a:pathLst>
                <a:path w="5908040" h="3241040">
                  <a:moveTo>
                    <a:pt x="5774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3107690"/>
                  </a:lnTo>
                  <a:cubicBezTo>
                    <a:pt x="0" y="3181350"/>
                    <a:pt x="59690" y="3241040"/>
                    <a:pt x="133350" y="3241040"/>
                  </a:cubicBezTo>
                  <a:lnTo>
                    <a:pt x="5774690" y="3241040"/>
                  </a:lnTo>
                  <a:cubicBezTo>
                    <a:pt x="5848350" y="3241040"/>
                    <a:pt x="5908040" y="3181350"/>
                    <a:pt x="5908040" y="3107690"/>
                  </a:cubicBezTo>
                  <a:lnTo>
                    <a:pt x="5908040" y="133350"/>
                  </a:lnTo>
                  <a:cubicBezTo>
                    <a:pt x="5908040" y="59690"/>
                    <a:pt x="5848350" y="0"/>
                    <a:pt x="5774690" y="0"/>
                  </a:cubicBezTo>
                  <a:close/>
                  <a:moveTo>
                    <a:pt x="5895340" y="3107690"/>
                  </a:moveTo>
                  <a:cubicBezTo>
                    <a:pt x="5895340" y="3175000"/>
                    <a:pt x="5842000" y="3228340"/>
                    <a:pt x="5774690" y="3228340"/>
                  </a:cubicBezTo>
                  <a:lnTo>
                    <a:pt x="133350" y="3228340"/>
                  </a:lnTo>
                  <a:cubicBezTo>
                    <a:pt x="67310" y="3228340"/>
                    <a:pt x="12700" y="3173730"/>
                    <a:pt x="12700" y="3107690"/>
                  </a:cubicBezTo>
                  <a:lnTo>
                    <a:pt x="12700" y="199390"/>
                  </a:lnTo>
                  <a:lnTo>
                    <a:pt x="5895340" y="199390"/>
                  </a:lnTo>
                  <a:lnTo>
                    <a:pt x="5895340" y="3107690"/>
                  </a:lnTo>
                  <a:close/>
                  <a:moveTo>
                    <a:pt x="5895340" y="186690"/>
                  </a:move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lnTo>
                    <a:pt x="5774690" y="12700"/>
                  </a:lnTo>
                  <a:cubicBezTo>
                    <a:pt x="5840730" y="12700"/>
                    <a:pt x="5895340" y="67310"/>
                    <a:pt x="5895340" y="133350"/>
                  </a:cubicBezTo>
                  <a:lnTo>
                    <a:pt x="5895340" y="186690"/>
                  </a:lnTo>
                  <a:close/>
                </a:path>
              </a:pathLst>
            </a:custGeom>
            <a:solidFill>
              <a:srgbClr val="F2F1F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49860" y="73660"/>
              <a:ext cx="299720" cy="63500"/>
            </a:xfrm>
            <a:custGeom>
              <a:avLst/>
              <a:gdLst/>
              <a:ahLst/>
              <a:cxnLst/>
              <a:rect l="l" t="t" r="r" b="b"/>
              <a:pathLst>
                <a:path w="299720" h="6350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0A5D4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591820" y="88900"/>
              <a:ext cx="5175250" cy="33020"/>
            </a:xfrm>
            <a:custGeom>
              <a:avLst/>
              <a:gdLst/>
              <a:ahLst/>
              <a:cxnLst/>
              <a:rect l="l" t="t" r="r" b="b"/>
              <a:pathLst>
                <a:path w="5175250" h="33020">
                  <a:moveTo>
                    <a:pt x="5158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5158740" y="0"/>
                  </a:lnTo>
                  <a:cubicBezTo>
                    <a:pt x="5167630" y="0"/>
                    <a:pt x="5175250" y="7620"/>
                    <a:pt x="5175250" y="16510"/>
                  </a:cubicBezTo>
                  <a:lnTo>
                    <a:pt x="5175250" y="16510"/>
                  </a:lnTo>
                  <a:cubicBezTo>
                    <a:pt x="5173980" y="25400"/>
                    <a:pt x="5167630" y="33020"/>
                    <a:pt x="5158740" y="33020"/>
                  </a:cubicBezTo>
                  <a:close/>
                </a:path>
              </a:pathLst>
            </a:custGeom>
            <a:solidFill>
              <a:srgbClr val="FDC55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44000" y="4574796"/>
            <a:ext cx="8393047" cy="51121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589186" y="5522411"/>
            <a:ext cx="536064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749">
                <a:solidFill>
                  <a:srgbClr val="0A5D45"/>
                </a:solidFill>
                <a:latin typeface="BioRhyme"/>
              </a:rPr>
              <a:t>Editing text and cells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89186" y="6530094"/>
            <a:ext cx="7502675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Kollektif"/>
              </a:rPr>
              <a:t>Format cells</a:t>
            </a:r>
          </a:p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Kollektif"/>
              </a:rPr>
              <a:t>Adjust row and column height/width</a:t>
            </a:r>
          </a:p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Kollektif"/>
              </a:rPr>
              <a:t>Merge &amp; centre</a:t>
            </a:r>
          </a:p>
          <a:p>
            <a:pPr marL="647698" lvl="1" indent="-323849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Kollektif"/>
              </a:rPr>
              <a:t>Create angled text for headings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3165" y="3118273"/>
            <a:ext cx="11540739" cy="40504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32228" y="1864241"/>
            <a:ext cx="4712152" cy="655851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354526"/>
            <a:ext cx="5981700" cy="152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dirty="0">
                <a:solidFill>
                  <a:srgbClr val="FFFFFF"/>
                </a:solidFill>
                <a:latin typeface="BioRhyme"/>
              </a:rPr>
              <a:t>Windows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216766" y="8497888"/>
            <a:ext cx="4143077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BioRhyme"/>
              </a:rPr>
              <a:t>Mac 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B8BE795AE9E49929B18730F7EC6FB" ma:contentTypeVersion="15" ma:contentTypeDescription="Create a new document." ma:contentTypeScope="" ma:versionID="2a5c8b1d049afa39968d9b4af822a05d">
  <xsd:schema xmlns:xsd="http://www.w3.org/2001/XMLSchema" xmlns:xs="http://www.w3.org/2001/XMLSchema" xmlns:p="http://schemas.microsoft.com/office/2006/metadata/properties" xmlns:ns2="d8757817-e342-4fa3-b2ae-d4b9922bed19" targetNamespace="http://schemas.microsoft.com/office/2006/metadata/properties" ma:root="true" ma:fieldsID="b12262d1c8a3d46787f6af12caca465f" ns2:_="">
    <xsd:import namespace="d8757817-e342-4fa3-b2ae-d4b9922bed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57817-e342-4fa3-b2ae-d4b9922be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d8757817-e342-4fa3-b2ae-d4b9922bed19" xsi:nil="true"/>
    <NotebookType xmlns="d8757817-e342-4fa3-b2ae-d4b9922bed19" xsi:nil="true"/>
    <AppVersion xmlns="d8757817-e342-4fa3-b2ae-d4b9922bed19" xsi:nil="true"/>
    <FolderType xmlns="d8757817-e342-4fa3-b2ae-d4b9922bed19" xsi:nil="true"/>
    <CultureName xmlns="d8757817-e342-4fa3-b2ae-d4b9922bed19" xsi:nil="true"/>
  </documentManagement>
</p:properties>
</file>

<file path=customXml/itemProps1.xml><?xml version="1.0" encoding="utf-8"?>
<ds:datastoreItem xmlns:ds="http://schemas.openxmlformats.org/officeDocument/2006/customXml" ds:itemID="{B40C2C3F-2EB7-4596-8EA1-90D37FF74521}"/>
</file>

<file path=customXml/itemProps2.xml><?xml version="1.0" encoding="utf-8"?>
<ds:datastoreItem xmlns:ds="http://schemas.openxmlformats.org/officeDocument/2006/customXml" ds:itemID="{2A5CF880-FAC2-4F40-BD58-FF01C4730FBD}"/>
</file>

<file path=customXml/itemProps3.xml><?xml version="1.0" encoding="utf-8"?>
<ds:datastoreItem xmlns:ds="http://schemas.openxmlformats.org/officeDocument/2006/customXml" ds:itemID="{AAC829C1-B9B7-4D29-8C06-90C38A8FA301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422</Words>
  <Application>Microsoft Macintosh PowerPoint</Application>
  <PresentationFormat>Custom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Kollektif Bold</vt:lpstr>
      <vt:lpstr>Kollektif Italics</vt:lpstr>
      <vt:lpstr>BioRhyme</vt:lpstr>
      <vt:lpstr>Kollektif</vt:lpstr>
      <vt:lpstr>Calibri</vt:lpstr>
      <vt:lpstr>Arial</vt:lpstr>
      <vt:lpstr>BioRhyme Bold</vt:lpstr>
      <vt:lpstr>Arimo Bold</vt:lpstr>
      <vt:lpstr>Muli Regular Bold</vt:lpstr>
      <vt:lpstr>Office Theme</vt:lpstr>
      <vt:lpstr>PowerPoint Presentation</vt:lpstr>
      <vt:lpstr>👋 Hello &amp; Welcome</vt:lpstr>
      <vt:lpstr>Recording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Excel</dc:title>
  <cp:lastModifiedBy>ULStudent:JASMINE.RYAN</cp:lastModifiedBy>
  <cp:revision>3</cp:revision>
  <dcterms:created xsi:type="dcterms:W3CDTF">2006-08-16T00:00:00Z</dcterms:created>
  <dcterms:modified xsi:type="dcterms:W3CDTF">2021-09-21T16:56:22Z</dcterms:modified>
  <dc:identifier>DAEoAvFOen4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0x010100E6FB8BE795AE9E49929B18730F7EC6FB</vt:lpwstr>
  </property>
</Properties>
</file>